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7315200" cy="9601200"/>
  <p:embeddedFontLst>
    <p:embeddedFont>
      <p:font typeface="Arial Black" panose="020B0A04020102020204" pitchFamily="3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20186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375" y="9120186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143375" y="9120186"/>
            <a:ext cx="3170100" cy="4794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chemeClr val="lt1"/>
            </a:gs>
            <a:gs pos="100000">
              <a:srgbClr val="FFFFC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hyperlink" Target="https://www.youtube.com/watch?v=DlmCxg7TalE&amp;feature=youtu.b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s://www.youtube.com/watch?v=jsszvmuZBR4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48328"/>
            <a:ext cx="8229600" cy="817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Bellwork-- Tuesday 5/9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605125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Fill out CW/HW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Grab 54th Massachusetts w/s off front desk. Read and answer the questions</a:t>
            </a:r>
          </a:p>
        </p:txBody>
      </p:sp>
      <p:pic>
        <p:nvPicPr>
          <p:cNvPr id="91" name="Shape 91" descr="54th Massachusett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775" y="2184325"/>
            <a:ext cx="6400674" cy="47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 descr="rockerin.jpg (93232 bytes)"/>
          <p:cNvPicPr preferRelativeResize="0"/>
          <p:nvPr/>
        </p:nvPicPr>
        <p:blipFill rotWithShape="1">
          <a:blip r:embed="rId3">
            <a:alphaModFix/>
          </a:blip>
          <a:srcRect l="11500" r="15750"/>
          <a:stretch/>
        </p:blipFill>
        <p:spPr>
          <a:xfrm>
            <a:off x="-1586" y="-12700"/>
            <a:ext cx="9147175" cy="69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198436" y="327025"/>
            <a:ext cx="8751887" cy="6186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The day after Gettysburg, General Grant led the Union to a victory at </a:t>
            </a: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VICKSBURG</a:t>
            </a: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along the Mississippi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Union surrounds the city and starves out the people until they are forced to give 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 descr="rockerin.jpg (93232 bytes)"/>
          <p:cNvPicPr preferRelativeResize="0"/>
          <p:nvPr/>
        </p:nvPicPr>
        <p:blipFill rotWithShape="1">
          <a:blip r:embed="rId3">
            <a:alphaModFix/>
          </a:blip>
          <a:srcRect l="11500" r="15750"/>
          <a:stretch/>
        </p:blipFill>
        <p:spPr>
          <a:xfrm>
            <a:off x="-1586" y="-12700"/>
            <a:ext cx="9147175" cy="69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198436" y="263525"/>
            <a:ext cx="8751887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The victory at Vicksburg gives the Union total control over the Mississippi River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234950" y="3678237"/>
            <a:ext cx="3789361" cy="2101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Union now has the momentum</a:t>
            </a:r>
          </a:p>
        </p:txBody>
      </p:sp>
      <p:pic>
        <p:nvPicPr>
          <p:cNvPr id="162" name="Shape 162" descr="Gateway to Victory"/>
          <p:cNvPicPr preferRelativeResize="0"/>
          <p:nvPr/>
        </p:nvPicPr>
        <p:blipFill rotWithShape="1">
          <a:blip r:embed="rId4">
            <a:alphaModFix/>
          </a:blip>
          <a:srcRect t="3882" b="15592"/>
          <a:stretch/>
        </p:blipFill>
        <p:spPr>
          <a:xfrm>
            <a:off x="4703762" y="2574925"/>
            <a:ext cx="3719511" cy="388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179386" y="6203950"/>
            <a:ext cx="87836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BATTLE OF VICKSBURG</a:t>
            </a:r>
          </a:p>
        </p:txBody>
      </p:sp>
      <p:pic>
        <p:nvPicPr>
          <p:cNvPr id="168" name="Shape 168" descr="vicksburg18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625" y="228600"/>
            <a:ext cx="8047036" cy="583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5881687" y="509587"/>
            <a:ext cx="3186112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VICKSBURG, MISSISSIPPI</a:t>
            </a:r>
          </a:p>
        </p:txBody>
      </p:sp>
      <p:pic>
        <p:nvPicPr>
          <p:cNvPr id="174" name="Shape 174" descr="vicksburgdefenc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5100"/>
            <a:ext cx="5294311" cy="65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>
            <a:off x="3743325" y="2717800"/>
            <a:ext cx="704850" cy="655636"/>
          </a:xfrm>
          <a:prstGeom prst="ellipse">
            <a:avLst/>
          </a:prstGeom>
          <a:noFill/>
          <a:ln w="76200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Shape 176"/>
          <p:cNvCxnSpPr/>
          <p:nvPr/>
        </p:nvCxnSpPr>
        <p:spPr>
          <a:xfrm flipH="1">
            <a:off x="4597400" y="1433512"/>
            <a:ext cx="2632074" cy="1371599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5068887" y="361950"/>
            <a:ext cx="3881436" cy="34464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40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SEIGE OF VICKSBURG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BLUE = UNION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rgbClr val="CC0000"/>
                </a:solidFill>
                <a:latin typeface="Arial Black"/>
                <a:ea typeface="Arial Black"/>
                <a:cs typeface="Arial Black"/>
                <a:sym typeface="Arial Black"/>
              </a:rPr>
              <a:t>RED = CONFEDERATES</a:t>
            </a:r>
          </a:p>
        </p:txBody>
      </p:sp>
      <p:pic>
        <p:nvPicPr>
          <p:cNvPr id="182" name="Shape 182" descr="vicksburgsiege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000" y="168275"/>
            <a:ext cx="4560886" cy="668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 descr="rockerin.jpg (93232 bytes)"/>
          <p:cNvPicPr preferRelativeResize="0"/>
          <p:nvPr/>
        </p:nvPicPr>
        <p:blipFill rotWithShape="1">
          <a:blip r:embed="rId3">
            <a:alphaModFix/>
          </a:blip>
          <a:srcRect l="11500" r="15750"/>
          <a:stretch/>
        </p:blipFill>
        <p:spPr>
          <a:xfrm>
            <a:off x="-1586" y="-12700"/>
            <a:ext cx="9147175" cy="69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353499" y="420849"/>
            <a:ext cx="3648600" cy="589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Lincoln fires McClellan and places </a:t>
            </a:r>
            <a:r>
              <a:rPr lang="en-US" sz="42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Ulysses S. Grant </a:t>
            </a:r>
            <a:r>
              <a:rPr lang="en-US" sz="4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 charge of the entire Union army</a:t>
            </a:r>
          </a:p>
        </p:txBody>
      </p:sp>
      <p:pic>
        <p:nvPicPr>
          <p:cNvPr id="189" name="Shape 189" descr="civilwar"/>
          <p:cNvPicPr preferRelativeResize="0"/>
          <p:nvPr/>
        </p:nvPicPr>
        <p:blipFill rotWithShape="1">
          <a:blip r:embed="rId4">
            <a:alphaModFix/>
          </a:blip>
          <a:srcRect l="15051" t="5603" r="12800" b="13710"/>
          <a:stretch/>
        </p:blipFill>
        <p:spPr>
          <a:xfrm>
            <a:off x="4014787" y="282575"/>
            <a:ext cx="4494212" cy="64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 descr="rockerin.jpg (93232 bytes)"/>
          <p:cNvPicPr preferRelativeResize="0"/>
          <p:nvPr/>
        </p:nvPicPr>
        <p:blipFill rotWithShape="1">
          <a:blip r:embed="rId3">
            <a:alphaModFix/>
          </a:blip>
          <a:srcRect l="11500" r="15750"/>
          <a:stretch/>
        </p:blipFill>
        <p:spPr>
          <a:xfrm>
            <a:off x="-1586" y="-12700"/>
            <a:ext cx="9147175" cy="69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198436" y="327025"/>
            <a:ext cx="5045074" cy="7540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Union General </a:t>
            </a: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WILLIAM SHERMAN </a:t>
            </a: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drives an army through the South to further divide the Confederacy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6" name="Shape 196" descr="cs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3375" y="1041400"/>
            <a:ext cx="3398836" cy="50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 descr="rockerin.jpg (93232 bytes)"/>
          <p:cNvPicPr preferRelativeResize="0"/>
          <p:nvPr/>
        </p:nvPicPr>
        <p:blipFill rotWithShape="1">
          <a:blip r:embed="rId3">
            <a:alphaModFix/>
          </a:blip>
          <a:srcRect l="11500" r="15750"/>
          <a:stretch/>
        </p:blipFill>
        <p:spPr>
          <a:xfrm>
            <a:off x="-1586" y="-12700"/>
            <a:ext cx="9147175" cy="69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365125" y="428625"/>
            <a:ext cx="8429625" cy="603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Union wants to break the South’s will to fight with </a:t>
            </a: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TOTAL WAR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2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Union army marches to the Sea destroying everything for a 300 mile long stretch (60 miles wide) throughout Georgia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179386" y="6203950"/>
            <a:ext cx="87836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UNION’S “MARCH TO THE SEA”</a:t>
            </a:r>
          </a:p>
        </p:txBody>
      </p:sp>
      <p:pic>
        <p:nvPicPr>
          <p:cNvPr id="208" name="Shape 208" descr="shermarch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12" y="252412"/>
            <a:ext cx="8566150" cy="5907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179386" y="6203950"/>
            <a:ext cx="87836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UNION’S “MARCH TO THE SEA”</a:t>
            </a:r>
          </a:p>
        </p:txBody>
      </p:sp>
      <p:pic>
        <p:nvPicPr>
          <p:cNvPr id="214" name="Shape 214" descr="atlanta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775" y="704850"/>
            <a:ext cx="8520112" cy="4614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rockerin.jpg (93232 bytes)"/>
          <p:cNvPicPr preferRelativeResize="0"/>
          <p:nvPr/>
        </p:nvPicPr>
        <p:blipFill rotWithShape="1">
          <a:blip r:embed="rId3">
            <a:alphaModFix/>
          </a:blip>
          <a:srcRect l="11513" r="15766"/>
          <a:stretch/>
        </p:blipFill>
        <p:spPr>
          <a:xfrm>
            <a:off x="0" y="-12700"/>
            <a:ext cx="9144000" cy="69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5410200" y="6248400"/>
            <a:ext cx="3505200" cy="457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28575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 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643061" y="16859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217487" y="5119687"/>
            <a:ext cx="8626475" cy="12001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NORTH WINS </a:t>
            </a:r>
          </a:p>
        </p:txBody>
      </p:sp>
      <p:sp>
        <p:nvSpPr>
          <p:cNvPr id="100" name="Shape 100"/>
          <p:cNvSpPr/>
          <p:nvPr/>
        </p:nvSpPr>
        <p:spPr>
          <a:xfrm>
            <a:off x="239712" y="207962"/>
            <a:ext cx="3773486" cy="8381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179386" y="6203950"/>
            <a:ext cx="87836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UNION’S “MARCH TO THE SEA”</a:t>
            </a:r>
          </a:p>
        </p:txBody>
      </p:sp>
      <p:pic>
        <p:nvPicPr>
          <p:cNvPr id="220" name="Shape 220" descr="civil_war_0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812" y="214312"/>
            <a:ext cx="7516812" cy="5856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179386" y="6203950"/>
            <a:ext cx="87836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UNION’S “MARCH TO THE SEA”</a:t>
            </a:r>
          </a:p>
        </p:txBody>
      </p:sp>
      <p:pic>
        <p:nvPicPr>
          <p:cNvPr id="226" name="Shape 226" descr="civil_war_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025" y="290512"/>
            <a:ext cx="8477250" cy="552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179386" y="6203950"/>
            <a:ext cx="87836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UNION’S “MARCH TO THE SEA”</a:t>
            </a:r>
          </a:p>
        </p:txBody>
      </p:sp>
      <p:pic>
        <p:nvPicPr>
          <p:cNvPr id="232" name="Shape 232" descr="civil_war_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850" y="198436"/>
            <a:ext cx="8218487" cy="577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179386" y="6203950"/>
            <a:ext cx="87836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UNION’S “MARCH TO THE SEA”</a:t>
            </a:r>
          </a:p>
        </p:txBody>
      </p:sp>
      <p:pic>
        <p:nvPicPr>
          <p:cNvPr id="238" name="Shape 238" descr="rui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937" y="239712"/>
            <a:ext cx="7866062" cy="5741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 descr="rockerin.jpg (93232 bytes)"/>
          <p:cNvPicPr preferRelativeResize="0"/>
          <p:nvPr/>
        </p:nvPicPr>
        <p:blipFill rotWithShape="1">
          <a:blip r:embed="rId3">
            <a:alphaModFix/>
          </a:blip>
          <a:srcRect l="11500" r="15750"/>
          <a:stretch/>
        </p:blipFill>
        <p:spPr>
          <a:xfrm>
            <a:off x="-1586" y="-12700"/>
            <a:ext cx="9147175" cy="69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579437" y="454025"/>
            <a:ext cx="3797299" cy="4154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Lincoln </a:t>
            </a: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is re-elected President in 1864 for his second term</a:t>
            </a:r>
          </a:p>
        </p:txBody>
      </p:sp>
      <p:pic>
        <p:nvPicPr>
          <p:cNvPr id="245" name="Shape 245" descr="18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9850" y="280987"/>
            <a:ext cx="3459161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 descr="rockerin.jpg (93232 bytes)"/>
          <p:cNvPicPr preferRelativeResize="0"/>
          <p:nvPr/>
        </p:nvPicPr>
        <p:blipFill rotWithShape="1">
          <a:blip r:embed="rId3">
            <a:alphaModFix/>
          </a:blip>
          <a:srcRect l="11500" r="15750"/>
          <a:stretch/>
        </p:blipFill>
        <p:spPr>
          <a:xfrm>
            <a:off x="-1586" y="-12700"/>
            <a:ext cx="9147175" cy="69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198436" y="327025"/>
            <a:ext cx="8751887" cy="2101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Grant meets Lee in Virginia and defeats the South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198425" y="1679586"/>
            <a:ext cx="4627500" cy="440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Lee surrenders at </a:t>
            </a:r>
            <a:r>
              <a:rPr lang="en-US" sz="35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APPOMATTOX</a:t>
            </a:r>
            <a:r>
              <a:rPr lang="en-US" sz="40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COURT HOUSE, VIRGINIA on April 9, 1865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Black"/>
              <a:buChar char="•"/>
            </a:pPr>
            <a:r>
              <a:rPr lang="en-US" sz="40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Video</a:t>
            </a:r>
          </a:p>
        </p:txBody>
      </p:sp>
      <p:pic>
        <p:nvPicPr>
          <p:cNvPr id="253" name="Shape 253" descr="cw4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5862" y="2971800"/>
            <a:ext cx="3933825" cy="31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179386" y="6203950"/>
            <a:ext cx="87836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SIGNING THE SURRENDER PAPERS</a:t>
            </a:r>
          </a:p>
        </p:txBody>
      </p:sp>
      <p:pic>
        <p:nvPicPr>
          <p:cNvPr id="259" name="Shape 259" descr="surrend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12" y="407987"/>
            <a:ext cx="8629649" cy="5554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 descr="rockerin.jpg (93232 bytes)"/>
          <p:cNvPicPr preferRelativeResize="0"/>
          <p:nvPr/>
        </p:nvPicPr>
        <p:blipFill rotWithShape="1">
          <a:blip r:embed="rId3">
            <a:alphaModFix/>
          </a:blip>
          <a:srcRect l="11500" r="15750"/>
          <a:stretch/>
        </p:blipFill>
        <p:spPr>
          <a:xfrm>
            <a:off x="-1586" y="-12700"/>
            <a:ext cx="9147175" cy="69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/>
        </p:nvSpPr>
        <p:spPr>
          <a:xfrm>
            <a:off x="134936" y="377825"/>
            <a:ext cx="8945561" cy="6186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The Union soldiers were gracious in victory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Confederate soldiers were given food and allowed to go home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The war that had lasted four long years was finally over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 descr="rockerin.jpg (93232 bytes)"/>
          <p:cNvPicPr preferRelativeResize="0"/>
          <p:nvPr/>
        </p:nvPicPr>
        <p:blipFill rotWithShape="1">
          <a:blip r:embed="rId3">
            <a:alphaModFix/>
          </a:blip>
          <a:srcRect l="11513" r="15766"/>
          <a:stretch/>
        </p:blipFill>
        <p:spPr>
          <a:xfrm>
            <a:off x="0" y="-12700"/>
            <a:ext cx="9144000" cy="69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/>
          <p:nvPr/>
        </p:nvSpPr>
        <p:spPr>
          <a:xfrm>
            <a:off x="4221162" y="4527550"/>
            <a:ext cx="3276599" cy="12001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THE </a:t>
            </a:r>
          </a:p>
        </p:txBody>
      </p:sp>
      <p:sp>
        <p:nvSpPr>
          <p:cNvPr id="272" name="Shape 272"/>
          <p:cNvSpPr/>
          <p:nvPr/>
        </p:nvSpPr>
        <p:spPr>
          <a:xfrm>
            <a:off x="5610225" y="5362575"/>
            <a:ext cx="2895599" cy="12001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END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 descr="rockerin.jpg (93232 bytes)"/>
          <p:cNvPicPr preferRelativeResize="0"/>
          <p:nvPr/>
        </p:nvPicPr>
        <p:blipFill rotWithShape="1">
          <a:blip r:embed="rId3">
            <a:alphaModFix/>
          </a:blip>
          <a:srcRect l="11500" r="15750"/>
          <a:stretch/>
        </p:blipFill>
        <p:spPr>
          <a:xfrm>
            <a:off x="-1586" y="-12700"/>
            <a:ext cx="9147175" cy="69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211137" y="225425"/>
            <a:ext cx="8751887" cy="3478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Lee’s Southern troops met the Union at </a:t>
            </a: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GETTYSBURG</a:t>
            </a: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in Pennsylvania – July 1863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238125" y="2751136"/>
            <a:ext cx="4475162" cy="3786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90,000 Union troops against 75,000 confederate troops</a:t>
            </a:r>
          </a:p>
        </p:txBody>
      </p:sp>
      <p:pic>
        <p:nvPicPr>
          <p:cNvPr id="108" name="Shape 108" descr="pennsylvan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0562" y="3459162"/>
            <a:ext cx="4567236" cy="3116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179386" y="6203950"/>
            <a:ext cx="87836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GETTYSBURG BATTLEFIELD</a:t>
            </a:r>
          </a:p>
        </p:txBody>
      </p:sp>
      <p:pic>
        <p:nvPicPr>
          <p:cNvPr id="114" name="Shape 114" descr="gettysburg-l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837" y="231775"/>
            <a:ext cx="8670925" cy="577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179386" y="6203950"/>
            <a:ext cx="87836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GETTYSBURG BATTLEFIELD</a:t>
            </a:r>
          </a:p>
        </p:txBody>
      </p:sp>
      <p:pic>
        <p:nvPicPr>
          <p:cNvPr id="120" name="Shape 120" descr="dead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187" y="3532187"/>
            <a:ext cx="4325937" cy="2693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 descr="Gettysbur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9650" y="2524125"/>
            <a:ext cx="3778250" cy="318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 descr="Gettysburg D.A.L.jpg (118932 bytes)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187" y="287337"/>
            <a:ext cx="5491162" cy="37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179386" y="6203950"/>
            <a:ext cx="87836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GETTYSBURG BATTLEFIELD</a:t>
            </a:r>
          </a:p>
        </p:txBody>
      </p:sp>
      <p:pic>
        <p:nvPicPr>
          <p:cNvPr id="128" name="Shape 128" descr="camp_gettysburg_big"/>
          <p:cNvPicPr preferRelativeResize="0"/>
          <p:nvPr/>
        </p:nvPicPr>
        <p:blipFill rotWithShape="1">
          <a:blip r:embed="rId3">
            <a:alphaModFix/>
          </a:blip>
          <a:srcRect l="740" t="874" r="2219" b="2651"/>
          <a:stretch/>
        </p:blipFill>
        <p:spPr>
          <a:xfrm>
            <a:off x="227012" y="212725"/>
            <a:ext cx="8653462" cy="57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 descr="rockerin.jpg (93232 bytes)"/>
          <p:cNvPicPr preferRelativeResize="0"/>
          <p:nvPr/>
        </p:nvPicPr>
        <p:blipFill rotWithShape="1">
          <a:blip r:embed="rId3">
            <a:alphaModFix/>
          </a:blip>
          <a:srcRect l="11500" r="15750"/>
          <a:stretch/>
        </p:blipFill>
        <p:spPr>
          <a:xfrm>
            <a:off x="-1586" y="-12700"/>
            <a:ext cx="9147175" cy="69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198436" y="327025"/>
            <a:ext cx="8751887" cy="3846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PICKETT’S CHARGE: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0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Southern General George Pickett tried to march his men across a wheat field and are mowed down by Union soldiers</a:t>
            </a:r>
          </a:p>
        </p:txBody>
      </p:sp>
      <p:pic>
        <p:nvPicPr>
          <p:cNvPr id="135" name="Shape 135" descr="Gbur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7325" y="3871912"/>
            <a:ext cx="4311649" cy="2862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179386" y="6203950"/>
            <a:ext cx="8783637" cy="51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800" b="0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PICKETT’S CHARGE - GETTYSBURG</a:t>
            </a:r>
          </a:p>
        </p:txBody>
      </p:sp>
      <p:pic>
        <p:nvPicPr>
          <p:cNvPr id="141" name="Shape 141" descr="painting of Pickett's Charge"/>
          <p:cNvPicPr preferRelativeResize="0"/>
          <p:nvPr/>
        </p:nvPicPr>
        <p:blipFill rotWithShape="1">
          <a:blip r:embed="rId3">
            <a:alphaModFix/>
          </a:blip>
          <a:srcRect t="4032"/>
          <a:stretch/>
        </p:blipFill>
        <p:spPr>
          <a:xfrm>
            <a:off x="317500" y="236537"/>
            <a:ext cx="8459786" cy="585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 descr="rockerin.jpg (93232 bytes)"/>
          <p:cNvPicPr preferRelativeResize="0"/>
          <p:nvPr/>
        </p:nvPicPr>
        <p:blipFill rotWithShape="1">
          <a:blip r:embed="rId3">
            <a:alphaModFix/>
          </a:blip>
          <a:srcRect l="11500" r="15750"/>
          <a:stretch/>
        </p:blipFill>
        <p:spPr>
          <a:xfrm>
            <a:off x="-1586" y="-12700"/>
            <a:ext cx="9147175" cy="6937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198425" y="0"/>
            <a:ext cx="5711700" cy="651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North wins the Battle of Gettysburg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Union has 23,000 soldiers dead and wounded and Confederacy has 28,000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Video</a:t>
            </a:r>
          </a:p>
        </p:txBody>
      </p:sp>
      <p:pic>
        <p:nvPicPr>
          <p:cNvPr id="148" name="Shape 148" descr="Gburg_fierysky"/>
          <p:cNvPicPr preferRelativeResize="0"/>
          <p:nvPr/>
        </p:nvPicPr>
        <p:blipFill rotWithShape="1">
          <a:blip r:embed="rId5">
            <a:alphaModFix/>
          </a:blip>
          <a:srcRect l="16271" r="8905"/>
          <a:stretch/>
        </p:blipFill>
        <p:spPr>
          <a:xfrm>
            <a:off x="5884862" y="520700"/>
            <a:ext cx="3014662" cy="5938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On-screen Show (4:3)</PresentationFormat>
  <Paragraphs>54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Arial Black</vt:lpstr>
      <vt:lpstr>Default Design</vt:lpstr>
      <vt:lpstr>Bellwork-- Tuesday 5/9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Bellwork-- Tuesday 5/9</dc:title>
  <dc:creator>Stephanie Peterson</dc:creator>
  <cp:lastModifiedBy>jj</cp:lastModifiedBy>
  <cp:revision>1</cp:revision>
  <dcterms:modified xsi:type="dcterms:W3CDTF">2017-05-10T13:03:52Z</dcterms:modified>
</cp:coreProperties>
</file>