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hape 17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8" name="Shape 18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9" name="Shape 19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0" y="0"/>
                <a:ext cx="1828800" cy="64007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stA="50000" endA="300" endPos="38500" dist="50800" dir="5400000" sy="-100000" algn="bl" rotWithShape="0"/>
              </a:effectLst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" name="Shape 2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934200" y="6553200"/>
            <a:ext cx="16763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1891552" y="6553200"/>
            <a:ext cx="16763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870076" y="6553200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 b="0" i="0" u="none" strike="noStrike" cap="small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905000" y="5867400"/>
            <a:ext cx="657072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905000" y="4648200"/>
            <a:ext cx="6553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3642518" y="1081881"/>
            <a:ext cx="3840162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345440" algn="l" rtl="0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5760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5919" algn="l" rtl="0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5920" algn="l" rtl="0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5760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6079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Shape 97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98" name="Shape 98"/>
            <p:cNvSpPr/>
            <p:nvPr/>
          </p:nvSpPr>
          <p:spPr>
            <a:xfrm>
              <a:off x="-442912" y="457200"/>
              <a:ext cx="9129712" cy="16763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6872288" y="45720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7367588" y="8763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 rot="5400000">
            <a:off x="6277768" y="3488531"/>
            <a:ext cx="3827462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 rot="5400000">
            <a:off x="1585118" y="1234281"/>
            <a:ext cx="3840162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345440" algn="l" rtl="0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5760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5919" algn="l" rtl="0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5920" algn="l" rtl="0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5760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6079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78486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438400" y="2286000"/>
            <a:ext cx="6248399" cy="3840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345440" algn="l" rtl="0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5760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5919" algn="l" rtl="0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5920" algn="l" rtl="0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5760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6079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6" name="Shape 3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931152" y="6556247"/>
            <a:ext cx="1673352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1892808" y="6556247"/>
            <a:ext cx="1673352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4867655" y="6556247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 b="0" i="0" u="none" strike="noStrike" cap="small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438400" y="2298700"/>
            <a:ext cx="2971799" cy="3827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37160" algn="l" rtl="0">
              <a:spcBef>
                <a:spcPts val="1800"/>
              </a:spcBef>
              <a:buClr>
                <a:schemeClr val="accent1"/>
              </a:buClr>
              <a:buSzPct val="79999"/>
              <a:buFont typeface="Noto Sans Symbols"/>
              <a:buChar char="◎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137159" algn="l" rtl="0">
              <a:spcBef>
                <a:spcPts val="1800"/>
              </a:spcBef>
              <a:buClr>
                <a:schemeClr val="accent2"/>
              </a:buClr>
              <a:buSzPct val="79999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-137159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14400" marR="0" lvl="3" indent="-137159" algn="l" rtl="0">
              <a:spcBef>
                <a:spcPts val="1200"/>
              </a:spcBef>
              <a:buClr>
                <a:schemeClr val="accent4"/>
              </a:buClr>
              <a:buSzPct val="79999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43000" marR="0" lvl="4" indent="-137160" algn="l" rtl="0">
              <a:spcBef>
                <a:spcPts val="1200"/>
              </a:spcBef>
              <a:buClr>
                <a:schemeClr val="accent5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329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189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5715000" y="2298700"/>
            <a:ext cx="2971799" cy="3827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37160" algn="l" rtl="0">
              <a:spcBef>
                <a:spcPts val="1800"/>
              </a:spcBef>
              <a:buClr>
                <a:schemeClr val="accent1"/>
              </a:buClr>
              <a:buSzPct val="79999"/>
              <a:buFont typeface="Noto Sans Symbols"/>
              <a:buChar char="◎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137159" algn="l" rtl="0">
              <a:spcBef>
                <a:spcPts val="1800"/>
              </a:spcBef>
              <a:buClr>
                <a:schemeClr val="accent2"/>
              </a:buClr>
              <a:buSzPct val="79999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-137159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14400" marR="0" lvl="3" indent="-137159" algn="l" rtl="0">
              <a:spcBef>
                <a:spcPts val="1200"/>
              </a:spcBef>
              <a:buClr>
                <a:schemeClr val="accent4"/>
              </a:buClr>
              <a:buSzPct val="79999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43000" marR="0" lvl="4" indent="-137160" algn="l" rtl="0">
              <a:spcBef>
                <a:spcPts val="1200"/>
              </a:spcBef>
              <a:buClr>
                <a:schemeClr val="accent5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329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189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2438400" y="2291697"/>
            <a:ext cx="297179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2447925" y="3137647"/>
            <a:ext cx="2971799" cy="29992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37160" algn="l" rtl="0">
              <a:spcBef>
                <a:spcPts val="1800"/>
              </a:spcBef>
              <a:buClr>
                <a:schemeClr val="accent1"/>
              </a:buClr>
              <a:buSzPct val="79999"/>
              <a:buFont typeface="Noto Sans Symbols"/>
              <a:buChar char="◎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137159" algn="l" rtl="0">
              <a:spcBef>
                <a:spcPts val="1800"/>
              </a:spcBef>
              <a:buClr>
                <a:schemeClr val="accent2"/>
              </a:buClr>
              <a:buSzPct val="79999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-137159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14400" marR="0" lvl="3" indent="-137159" algn="l" rtl="0">
              <a:spcBef>
                <a:spcPts val="1200"/>
              </a:spcBef>
              <a:buClr>
                <a:schemeClr val="accent4"/>
              </a:buClr>
              <a:buSzPct val="79999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43000" marR="0" lvl="4" indent="-137160" algn="l" rtl="0">
              <a:spcBef>
                <a:spcPts val="1200"/>
              </a:spcBef>
              <a:buClr>
                <a:schemeClr val="accent5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5760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6079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5715000" y="2291697"/>
            <a:ext cx="297179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5715000" y="3137647"/>
            <a:ext cx="2971799" cy="3001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37160" algn="l" rtl="0">
              <a:spcBef>
                <a:spcPts val="1800"/>
              </a:spcBef>
              <a:buClr>
                <a:schemeClr val="accent1"/>
              </a:buClr>
              <a:buSzPct val="79999"/>
              <a:buFont typeface="Noto Sans Symbols"/>
              <a:buChar char="◎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137159" algn="l" rtl="0">
              <a:spcBef>
                <a:spcPts val="1800"/>
              </a:spcBef>
              <a:buClr>
                <a:schemeClr val="accent2"/>
              </a:buClr>
              <a:buSzPct val="79999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-137159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14400" marR="0" lvl="3" indent="-137159" algn="l" rtl="0">
              <a:spcBef>
                <a:spcPts val="1200"/>
              </a:spcBef>
              <a:buClr>
                <a:schemeClr val="accent4"/>
              </a:buClr>
              <a:buSzPct val="79999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43000" marR="0" lvl="4" indent="-137160" algn="l" rtl="0">
              <a:spcBef>
                <a:spcPts val="1200"/>
              </a:spcBef>
              <a:buClr>
                <a:schemeClr val="accent5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5760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6079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0" y="0"/>
            <a:ext cx="9144000" cy="1676399"/>
            <a:chOff x="0" y="0"/>
            <a:chExt cx="9144000" cy="1676399"/>
          </a:xfrm>
        </p:grpSpPr>
        <p:sp>
          <p:nvSpPr>
            <p:cNvPr id="62" name="Shape 62"/>
            <p:cNvSpPr/>
            <p:nvPr/>
          </p:nvSpPr>
          <p:spPr>
            <a:xfrm>
              <a:off x="0" y="0"/>
              <a:ext cx="9144000" cy="16763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495300" y="4191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0" y="0"/>
            <a:ext cx="1828800" cy="1676399"/>
            <a:chOff x="457200" y="457200"/>
            <a:chExt cx="1828800" cy="1676399"/>
          </a:xfrm>
        </p:grpSpPr>
        <p:sp>
          <p:nvSpPr>
            <p:cNvPr id="71" name="Shape 71"/>
            <p:cNvSpPr/>
            <p:nvPr/>
          </p:nvSpPr>
          <p:spPr>
            <a:xfrm>
              <a:off x="457200" y="45720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952500" y="8763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706624" y="2446991"/>
            <a:ext cx="5714999" cy="3531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345440" algn="l" rtl="0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5760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5919" algn="l" rtl="0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5920" algn="l" rtl="0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164592" y="3031490"/>
            <a:ext cx="1524000" cy="23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2"/>
          </p:nvPr>
        </p:nvSpPr>
        <p:spPr>
          <a:xfrm>
            <a:off x="2706624" y="2450591"/>
            <a:ext cx="5714999" cy="3529583"/>
          </a:xfrm>
          <a:prstGeom prst="rect">
            <a:avLst/>
          </a:prstGeom>
          <a:noFill/>
          <a:ln w="1016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sx="102000" sy="102000" algn="ctr" rotWithShape="0">
              <a:srgbClr val="000000">
                <a:alpha val="29803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64592" y="3031489"/>
            <a:ext cx="1527047" cy="23591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Shape 7"/>
            <p:cNvSpPr/>
            <p:nvPr/>
          </p:nvSpPr>
          <p:spPr>
            <a:xfrm>
              <a:off x="457200" y="0"/>
              <a:ext cx="8686800" cy="16763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495300" y="4191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438400" y="2286000"/>
            <a:ext cx="6248399" cy="3840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345440" algn="l" rtl="0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5760" algn="l" rtl="0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5919" algn="l" rtl="0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5920" algn="l" rtl="0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5760" algn="l" rtl="0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6079" algn="l" rtl="0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6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Videos/U.S.%20History/Ch.%206/The_Boston_Massacre__What_We_Know_about_This_Revolutionary_Flashpoint.as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757275" y="228600"/>
            <a:ext cx="6929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/>
              <a:t>Bellwork-- Wednesday 11/2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006075" y="2083825"/>
            <a:ext cx="6929400" cy="404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Fill out CW/HW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Get out textbook and notes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Read page 167 about the popular resistance. </a:t>
            </a:r>
          </a:p>
          <a:p>
            <a:pPr lvl="1" indent="457200">
              <a:spcBef>
                <a:spcPts val="0"/>
              </a:spcBef>
              <a:buSzPct val="100000"/>
            </a:pPr>
            <a:r>
              <a:rPr lang="en-US" sz="3600"/>
              <a:t>What are different ways you can protest?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2046575" y="228600"/>
            <a:ext cx="66402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sz="4800"/>
              <a:t>Bellwork--Thursday 11/3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Fill out CW/HW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Turn in Greeting Card</a:t>
            </a:r>
          </a:p>
          <a:p>
            <a:pPr marL="457200" lvl="0" indent="-457200">
              <a:spcBef>
                <a:spcPts val="0"/>
              </a:spcBef>
              <a:buSzPct val="100000"/>
            </a:pPr>
            <a:r>
              <a:rPr lang="en-US" sz="3600"/>
              <a:t>Think about an event in your life where there have been two sides to the story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/>
              <a:t>Bellwork--Friday 11/4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2438400" y="1771075"/>
            <a:ext cx="6515400" cy="435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Fill out CW/HW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Turn in any missing work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Get out a copy of Chains</a:t>
            </a:r>
          </a:p>
          <a:p>
            <a:pPr lvl="1" indent="457200" rtl="0">
              <a:spcBef>
                <a:spcPts val="0"/>
              </a:spcBef>
              <a:buSzPct val="100000"/>
            </a:pPr>
            <a:r>
              <a:rPr lang="en-US" sz="3600"/>
              <a:t>1st/5th Block- Pg. 149</a:t>
            </a:r>
          </a:p>
          <a:p>
            <a:pPr lvl="1" indent="457200" rtl="0">
              <a:spcBef>
                <a:spcPts val="0"/>
              </a:spcBef>
              <a:buSzPct val="100000"/>
            </a:pPr>
            <a:r>
              <a:rPr lang="en-US" sz="3600"/>
              <a:t>2nd Block- pg. 157</a:t>
            </a:r>
          </a:p>
          <a:p>
            <a:pPr lvl="1" indent="457200" rtl="0">
              <a:spcBef>
                <a:spcPts val="0"/>
              </a:spcBef>
              <a:buSzPct val="100000"/>
            </a:pPr>
            <a:r>
              <a:rPr lang="en-US" sz="3600"/>
              <a:t>3rd Block- pg. 162</a:t>
            </a:r>
          </a:p>
          <a:p>
            <a:pPr lvl="1" indent="457200">
              <a:spcBef>
                <a:spcPts val="0"/>
              </a:spcBef>
              <a:buSzPct val="100000"/>
            </a:pPr>
            <a:r>
              <a:rPr lang="en-US" sz="3600"/>
              <a:t>6th Block- pg. 145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sz="4800"/>
              <a:t>Bellwork-- Monday 11/7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82600" rtl="0">
              <a:spcBef>
                <a:spcPts val="0"/>
              </a:spcBef>
              <a:buSzPct val="100000"/>
            </a:pPr>
            <a:r>
              <a:rPr lang="en-US" sz="4000"/>
              <a:t>Fill out CW/HW</a:t>
            </a:r>
          </a:p>
          <a:p>
            <a:pPr marL="457200" lvl="0" indent="-482600" rtl="0">
              <a:spcBef>
                <a:spcPts val="0"/>
              </a:spcBef>
              <a:buSzPct val="100000"/>
            </a:pPr>
            <a:r>
              <a:rPr lang="en-US" sz="4000"/>
              <a:t>Turn in Letter to Editor</a:t>
            </a:r>
          </a:p>
          <a:p>
            <a:pPr marL="457200" lvl="0" indent="-482600">
              <a:spcBef>
                <a:spcPts val="0"/>
              </a:spcBef>
              <a:buSzPct val="100000"/>
            </a:pPr>
            <a:r>
              <a:rPr lang="en-US" sz="4000"/>
              <a:t>Clear desk completely off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866125" y="228600"/>
            <a:ext cx="70290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How did the Patriots protest?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866125" y="1501775"/>
            <a:ext cx="7138200" cy="52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b="1"/>
              <a:t>Petition</a:t>
            </a:r>
            <a:r>
              <a:rPr lang="en-US" sz="2400"/>
              <a:t>- People wrote petitions and signed them stating dissatisfaction with policies that Parliament was passing.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Violence</a:t>
            </a:r>
            <a:r>
              <a:rPr lang="en-US" sz="2400"/>
              <a:t>- Both the British and Colonists participated in violent acts. The Boston Massacre and Boston Tea Party are two examples.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Letters</a:t>
            </a:r>
            <a:r>
              <a:rPr lang="en-US" sz="2400"/>
              <a:t>- People wrote letters to their “representative” in Parliament asking for taxes to be repealed</a:t>
            </a:r>
          </a:p>
          <a:p>
            <a:pPr marL="1371600" lvl="0" indent="-345439">
              <a:spcBef>
                <a:spcPts val="0"/>
              </a:spcBef>
              <a:buNone/>
            </a:pPr>
            <a:r>
              <a:rPr lang="en-US" sz="2400" b="1"/>
              <a:t>Boycott</a:t>
            </a:r>
            <a:r>
              <a:rPr lang="en-US" sz="2400"/>
              <a:t>- Colonists refused to purchase British goods. They did this with every tax that was passed.</a:t>
            </a:r>
          </a:p>
        </p:txBody>
      </p:sp>
      <p:sp>
        <p:nvSpPr>
          <p:cNvPr id="119" name="Shape 119"/>
          <p:cNvSpPr/>
          <p:nvPr/>
        </p:nvSpPr>
        <p:spPr>
          <a:xfrm>
            <a:off x="0" y="4945225"/>
            <a:ext cx="2690400" cy="1803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126000" y="5349475"/>
            <a:ext cx="2438400" cy="9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rgbClr val="FFE599"/>
                </a:solidFill>
              </a:rPr>
              <a:t>Resulted in taxes being repealed/taken away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subTitle" idx="1"/>
          </p:nvPr>
        </p:nvSpPr>
        <p:spPr>
          <a:xfrm>
            <a:off x="1905000" y="5867400"/>
            <a:ext cx="6570721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2:  Colonial Resistance Grows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1905000" y="4648200"/>
            <a:ext cx="65532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6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Chapter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803925" y="228600"/>
            <a:ext cx="7029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48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Tightening British Control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1943875" y="1788375"/>
            <a:ext cx="7029000" cy="433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5181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Parliament passes the Declaratory Act, trying to control unruly colonists without angering more people</a:t>
            </a:r>
          </a:p>
          <a:p>
            <a:pPr marL="457200" marR="0" lvl="0" indent="-51816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Declaratory Act was to reassert Parliament’s control over all colonial affairs</a:t>
            </a:r>
          </a:p>
          <a:p>
            <a:pPr marL="457200" marR="0" lvl="0" indent="-518160" algn="l" rtl="0">
              <a:spcBef>
                <a:spcPts val="1800"/>
              </a:spcBef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Allowed Parliament to legislate for the colonies in “all cases what so ever”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endParaRPr sz="44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492900" y="1676400"/>
            <a:ext cx="7557900" cy="529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515619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the Stamp Act repealed they need money</a:t>
            </a:r>
          </a:p>
          <a:p>
            <a:pPr marL="457200" marR="0" lvl="0" indent="-515619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Passed Townshend Acts</a:t>
            </a:r>
          </a:p>
          <a:p>
            <a:pPr marL="914400" marR="0" lvl="1" indent="-515619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◉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Placed duties on imports such as glass, paper, paint, lead, and tea</a:t>
            </a:r>
          </a:p>
          <a:p>
            <a:pPr marL="914400" marR="0" lvl="1" indent="-515619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◉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Allowed the British officers to issue search warrants or </a:t>
            </a:r>
            <a:r>
              <a:rPr lang="en-US" sz="3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writs of assistance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look for illegal or smuggled goods</a:t>
            </a:r>
          </a:p>
          <a:p>
            <a:pPr marL="914400" marR="0" lvl="1" indent="-515619" algn="l" rtl="0">
              <a:spcBef>
                <a:spcPts val="1800"/>
              </a:spcBef>
              <a:buClr>
                <a:schemeClr val="accent2"/>
              </a:buClr>
              <a:buSzPct val="100000"/>
              <a:buFont typeface="Noto Sans Symbols"/>
              <a:buChar char="◉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were angered and protested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400" cy="163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48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Colonists Protest</a:t>
            </a:r>
            <a:br>
              <a:rPr lang="en-US" sz="48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sz="4800" b="0" i="0" u="none" strike="noStrike" cap="small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306275" y="1617300"/>
            <a:ext cx="7990200" cy="524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50038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Boston Merchants organize a boycott</a:t>
            </a:r>
          </a:p>
          <a:p>
            <a:pPr marL="457200" marR="0" lvl="0" indent="-50038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Colonists begin to unite for common cause</a:t>
            </a:r>
          </a:p>
          <a:p>
            <a:pPr marL="457200" marR="0" lvl="0" indent="-50038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Fearing disorder the British government sends more troops</a:t>
            </a:r>
          </a:p>
          <a:p>
            <a:pPr marL="457200" marR="0" lvl="0" indent="-50038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Angry colonists surround soldiers in Boston – insults start flying back and forth</a:t>
            </a:r>
          </a:p>
          <a:p>
            <a:pPr marL="457200" marR="0" lvl="0" indent="-50038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Shots are fired and 5 people are killed– including Crispus Attucks.  This will be called the </a:t>
            </a:r>
            <a:r>
              <a:rPr lang="en-US" sz="26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Boston Massacre</a:t>
            </a:r>
            <a:r>
              <a:rPr lang="en-US" sz="2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.</a:t>
            </a:r>
          </a:p>
          <a:p>
            <a:pPr marL="457200" marR="0" lvl="0" indent="-50038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Trial to follow and soldiers are acquitted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2208250" y="228600"/>
            <a:ext cx="6344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48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Economic Interference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928325" y="1695050"/>
            <a:ext cx="7122300" cy="405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51308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 1770, Parliament repeals the Townshend Acts but kept the tea tax</a:t>
            </a:r>
          </a:p>
          <a:p>
            <a:pPr marL="457200" marR="0" lvl="0" indent="-51308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Angry colonists boycott and drink smuggled tea from Holland</a:t>
            </a:r>
          </a:p>
          <a:p>
            <a:pPr marL="457200" marR="0" lvl="0" indent="-51308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Tea Act passed in 1773, gave exclusive rights to East India Trading Company</a:t>
            </a:r>
          </a:p>
          <a:p>
            <a:pPr marL="914400" marR="0" lvl="1" indent="-513080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◉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Lowered price of tea</a:t>
            </a:r>
          </a:p>
          <a:p>
            <a:pPr marL="914400" marR="0" lvl="1" indent="-513080" algn="l" rtl="0">
              <a:spcBef>
                <a:spcPts val="1800"/>
              </a:spcBef>
              <a:buClr>
                <a:schemeClr val="accent2"/>
              </a:buClr>
              <a:buSzPct val="100000"/>
              <a:buFont typeface="Noto Sans Symbols"/>
              <a:buChar char="◉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Restricted the colonists from acting as shippers  and merchants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0213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4800" b="0" i="0" u="none" strike="noStrike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Unity expands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957850" y="1904525"/>
            <a:ext cx="7122300" cy="372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5181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Committees of Correspondence are created to communicate with neighboring towns and colonial leaders</a:t>
            </a:r>
          </a:p>
          <a:p>
            <a:pPr marL="457200" marR="0" lvl="0" indent="-51816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Protests against the Tea Act took place throughout the colonies.</a:t>
            </a:r>
          </a:p>
          <a:p>
            <a:pPr marL="457200" marR="0" lvl="0" indent="-51816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Boston, the Sons of Liberty organized what came to be known as the Boston Tea Party</a:t>
            </a:r>
          </a:p>
          <a:p>
            <a:pPr marL="457200" marR="0" lvl="0" indent="-457200" algn="l" rtl="0">
              <a:spcBef>
                <a:spcPts val="18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Boston Tea Party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2253200" y="1990825"/>
            <a:ext cx="6503700" cy="384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spcBef>
                <a:spcPts val="0"/>
              </a:spcBef>
              <a:buSzPct val="100000"/>
            </a:pPr>
            <a:r>
              <a:rPr lang="en-US" sz="3600"/>
              <a:t>December 16, 1773</a:t>
            </a:r>
          </a:p>
          <a:p>
            <a:pPr lvl="0" indent="0" rtl="0">
              <a:spcBef>
                <a:spcPts val="0"/>
              </a:spcBef>
              <a:buSzPct val="100000"/>
            </a:pPr>
            <a:r>
              <a:rPr lang="en-US" sz="3600"/>
              <a:t>Men disguised as Native Americans boarded three tea ships docked in Boston harbor</a:t>
            </a:r>
          </a:p>
          <a:p>
            <a:pPr lvl="0" indent="0" rtl="0">
              <a:spcBef>
                <a:spcPts val="0"/>
              </a:spcBef>
              <a:buSzPct val="100000"/>
            </a:pPr>
            <a:r>
              <a:rPr lang="en-US" sz="3600"/>
              <a:t>Destroyed 342 chests of tea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Deluxe">
      <a:dk1>
        <a:srgbClr val="000000"/>
      </a:dk1>
      <a:lt1>
        <a:srgbClr val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On-screen Show (4:3)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Noto Sans Symbols</vt:lpstr>
      <vt:lpstr>Trebuchet MS</vt:lpstr>
      <vt:lpstr>Mod</vt:lpstr>
      <vt:lpstr>Bellwork-- Wednesday 11/2</vt:lpstr>
      <vt:lpstr>How did the Patriots protest?</vt:lpstr>
      <vt:lpstr>Chapter 6</vt:lpstr>
      <vt:lpstr>Tightening British Control</vt:lpstr>
      <vt:lpstr>PowerPoint Presentation</vt:lpstr>
      <vt:lpstr>Colonists Protest </vt:lpstr>
      <vt:lpstr>Economic Interference</vt:lpstr>
      <vt:lpstr>Unity expands</vt:lpstr>
      <vt:lpstr>Boston Tea Party</vt:lpstr>
      <vt:lpstr>Bellwork--Thursday 11/3</vt:lpstr>
      <vt:lpstr>Bellwork--Friday 11/4</vt:lpstr>
      <vt:lpstr>Bellwork-- Monday 11/7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Bellwork-- Wednesday 11/2</dc:title>
  <dc:creator>Stephanie Peterson</dc:creator>
  <cp:lastModifiedBy>jj</cp:lastModifiedBy>
  <cp:revision>1</cp:revision>
  <dcterms:modified xsi:type="dcterms:W3CDTF">2016-11-15T21:04:36Z</dcterms:modified>
</cp:coreProperties>
</file>